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61" r:id="rId2"/>
    <p:sldId id="351" r:id="rId3"/>
    <p:sldId id="356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장 종철" initials="장종" lastIdx="1" clrIdx="0">
    <p:extLst>
      <p:ext uri="{19B8F6BF-5375-455C-9EA6-DF929625EA0E}">
        <p15:presenceInfo xmlns:p15="http://schemas.microsoft.com/office/powerpoint/2012/main" userId="b006e4ebcf183eb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056" autoAdjust="0"/>
    <p:restoredTop sz="94660"/>
  </p:normalViewPr>
  <p:slideViewPr>
    <p:cSldViewPr snapToGrid="0">
      <p:cViewPr varScale="1">
        <p:scale>
          <a:sx n="85" d="100"/>
          <a:sy n="85" d="100"/>
        </p:scale>
        <p:origin x="11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33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5BDD7B-CCCD-4999-850B-1FA29FCD3D16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C6797A-4734-4C08-93F9-4551F11F61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9088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7182-3DEA-4507-ABBE-967E742E9180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BE5EC-CE7D-46FA-899C-98857C3B69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2749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7182-3DEA-4507-ABBE-967E742E9180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BE5EC-CE7D-46FA-899C-98857C3B69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9842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7182-3DEA-4507-ABBE-967E742E9180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BE5EC-CE7D-46FA-899C-98857C3B69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1000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7182-3DEA-4507-ABBE-967E742E9180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BE5EC-CE7D-46FA-899C-98857C3B69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6926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7182-3DEA-4507-ABBE-967E742E9180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BE5EC-CE7D-46FA-899C-98857C3B69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3686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7182-3DEA-4507-ABBE-967E742E9180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BE5EC-CE7D-46FA-899C-98857C3B69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947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7182-3DEA-4507-ABBE-967E742E9180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BE5EC-CE7D-46FA-899C-98857C3B69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6557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7182-3DEA-4507-ABBE-967E742E9180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BE5EC-CE7D-46FA-899C-98857C3B69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165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7182-3DEA-4507-ABBE-967E742E9180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BE5EC-CE7D-46FA-899C-98857C3B69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5035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7182-3DEA-4507-ABBE-967E742E9180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BE5EC-CE7D-46FA-899C-98857C3B69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2460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7182-3DEA-4507-ABBE-967E742E9180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BE5EC-CE7D-46FA-899C-98857C3B69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2389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47182-3DEA-4507-ABBE-967E742E9180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BE5EC-CE7D-46FA-899C-98857C3B69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8892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DC38512-A5DF-4A5C-B785-753515ADDFA6}"/>
              </a:ext>
            </a:extLst>
          </p:cNvPr>
          <p:cNvSpPr txBox="1"/>
          <p:nvPr/>
        </p:nvSpPr>
        <p:spPr>
          <a:xfrm>
            <a:off x="400050" y="885196"/>
            <a:ext cx="8938845" cy="2350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/>
              <a:t>아파트나 빌딩 신축 시 공사용 엘리베이터 사용 후 훼손된 </a:t>
            </a:r>
            <a:r>
              <a:rPr lang="en-US" altLang="ko-KR" sz="2000" b="1" dirty="0"/>
              <a:t>SILL(</a:t>
            </a:r>
            <a:r>
              <a:rPr lang="ko-KR" altLang="en-US" sz="2000" b="1" dirty="0"/>
              <a:t>문지방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은</a:t>
            </a:r>
            <a:r>
              <a:rPr lang="en-US" altLang="ko-KR" sz="2000" b="1" dirty="0"/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sz="2000" b="1" i="1" dirty="0">
                <a:solidFill>
                  <a:srgbClr val="0000FF"/>
                </a:solidFill>
              </a:rPr>
              <a:t>이전에는 교체가 상당히 어려웠습니다</a:t>
            </a:r>
            <a:r>
              <a:rPr lang="en-US" altLang="ko-KR" sz="2000" b="1" i="1" dirty="0">
                <a:solidFill>
                  <a:srgbClr val="0000FF"/>
                </a:solidFill>
              </a:rPr>
              <a:t>.!!</a:t>
            </a:r>
          </a:p>
          <a:p>
            <a:pPr>
              <a:lnSpc>
                <a:spcPct val="150000"/>
              </a:lnSpc>
            </a:pPr>
            <a:endParaRPr lang="en-US" altLang="ko-KR" sz="2000" b="1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000" b="1" i="1" dirty="0">
                <a:solidFill>
                  <a:srgbClr val="0000FF"/>
                </a:solidFill>
              </a:rPr>
              <a:t>하지만 </a:t>
            </a:r>
            <a:r>
              <a:rPr lang="ko-KR" altLang="en-US" sz="2000" b="1" i="1" dirty="0" err="1">
                <a:solidFill>
                  <a:srgbClr val="0000FF"/>
                </a:solidFill>
              </a:rPr>
              <a:t>체인져블</a:t>
            </a:r>
            <a:r>
              <a:rPr lang="ko-KR" altLang="en-US" sz="2000" b="1" i="1" dirty="0">
                <a:solidFill>
                  <a:srgbClr val="0000FF"/>
                </a:solidFill>
              </a:rPr>
              <a:t> </a:t>
            </a:r>
            <a:r>
              <a:rPr lang="en-US" altLang="ko-KR" sz="2000" b="1" i="1" dirty="0">
                <a:solidFill>
                  <a:srgbClr val="0000FF"/>
                </a:solidFill>
              </a:rPr>
              <a:t>SILL</a:t>
            </a:r>
            <a:r>
              <a:rPr lang="ko-KR" altLang="en-US" sz="2000" b="1" i="1" dirty="0">
                <a:solidFill>
                  <a:srgbClr val="0000FF"/>
                </a:solidFill>
              </a:rPr>
              <a:t>을 사용하면  </a:t>
            </a:r>
            <a:r>
              <a:rPr lang="en-US" altLang="ko-KR" sz="2000" b="1" i="1" dirty="0">
                <a:solidFill>
                  <a:srgbClr val="FF0000"/>
                </a:solidFill>
              </a:rPr>
              <a:t>“</a:t>
            </a:r>
            <a:r>
              <a:rPr lang="ko-KR" altLang="en-US" sz="2000" b="1" i="1" dirty="0">
                <a:solidFill>
                  <a:srgbClr val="FF0000"/>
                </a:solidFill>
              </a:rPr>
              <a:t>교체도 간단“</a:t>
            </a:r>
            <a:r>
              <a:rPr lang="en-US" altLang="ko-KR" sz="2000" b="1" i="1" dirty="0">
                <a:solidFill>
                  <a:srgbClr val="FF0000"/>
                </a:solidFill>
              </a:rPr>
              <a:t>, </a:t>
            </a:r>
            <a:r>
              <a:rPr lang="ko-KR" altLang="en-US" sz="2000" b="1" i="1" dirty="0">
                <a:solidFill>
                  <a:srgbClr val="0000FF"/>
                </a:solidFill>
              </a:rPr>
              <a:t>건물주에게 </a:t>
            </a:r>
            <a:r>
              <a:rPr lang="en-US" altLang="ko-KR" sz="2000" b="1" i="1" dirty="0">
                <a:solidFill>
                  <a:srgbClr val="FF0000"/>
                </a:solidFill>
              </a:rPr>
              <a:t>“</a:t>
            </a:r>
            <a:r>
              <a:rPr lang="ko-KR" altLang="en-US" sz="2000" b="1" i="1" dirty="0">
                <a:solidFill>
                  <a:srgbClr val="FF0000"/>
                </a:solidFill>
              </a:rPr>
              <a:t>중고</a:t>
            </a:r>
            <a:r>
              <a:rPr lang="en-US" altLang="ko-KR" sz="2000" b="1" i="1" dirty="0">
                <a:solidFill>
                  <a:srgbClr val="FF0000"/>
                </a:solidFill>
              </a:rPr>
              <a:t>” </a:t>
            </a:r>
            <a:r>
              <a:rPr lang="ko-KR" altLang="en-US" sz="2000" b="1" i="1" dirty="0">
                <a:solidFill>
                  <a:srgbClr val="0000FF"/>
                </a:solidFill>
              </a:rPr>
              <a:t>아닌 </a:t>
            </a:r>
            <a:r>
              <a:rPr lang="en-US" altLang="ko-KR" sz="2000" b="1" i="1" dirty="0">
                <a:solidFill>
                  <a:srgbClr val="FF0000"/>
                </a:solidFill>
              </a:rPr>
              <a:t>“</a:t>
            </a:r>
            <a:r>
              <a:rPr lang="ko-KR" altLang="en-US" sz="2000" b="1" i="1" dirty="0">
                <a:solidFill>
                  <a:srgbClr val="FF0000"/>
                </a:solidFill>
              </a:rPr>
              <a:t>신품</a:t>
            </a:r>
            <a:r>
              <a:rPr lang="en-US" altLang="ko-KR" sz="2000" b="1" i="1" dirty="0">
                <a:solidFill>
                  <a:srgbClr val="FF0000"/>
                </a:solidFill>
              </a:rPr>
              <a:t>”</a:t>
            </a:r>
            <a:r>
              <a:rPr lang="ko-KR" altLang="en-US" sz="2000" b="1" i="1" dirty="0">
                <a:solidFill>
                  <a:srgbClr val="0000FF"/>
                </a:solidFill>
              </a:rPr>
              <a:t>으로 인도 가능하고</a:t>
            </a:r>
            <a:r>
              <a:rPr lang="en-US" altLang="ko-KR" sz="2000" b="1" i="1" dirty="0">
                <a:solidFill>
                  <a:srgbClr val="0000FF"/>
                </a:solidFill>
              </a:rPr>
              <a:t>, </a:t>
            </a:r>
            <a:r>
              <a:rPr lang="ko-KR" altLang="en-US" sz="2000" b="1" i="1" dirty="0">
                <a:solidFill>
                  <a:srgbClr val="0000FF"/>
                </a:solidFill>
              </a:rPr>
              <a:t>교체로 인한 </a:t>
            </a:r>
            <a:r>
              <a:rPr lang="en-US" altLang="ko-KR" sz="2000" b="1" i="1" dirty="0">
                <a:solidFill>
                  <a:srgbClr val="FF0000"/>
                </a:solidFill>
              </a:rPr>
              <a:t>“</a:t>
            </a:r>
            <a:r>
              <a:rPr lang="ko-KR" altLang="en-US" sz="2000" b="1" i="1" dirty="0">
                <a:solidFill>
                  <a:srgbClr val="FF0000"/>
                </a:solidFill>
              </a:rPr>
              <a:t>폐기물도 발생치 않습니다</a:t>
            </a:r>
            <a:r>
              <a:rPr lang="en-US" altLang="ko-KR" sz="2000" b="1" i="1" dirty="0">
                <a:solidFill>
                  <a:srgbClr val="FF0000"/>
                </a:solidFill>
              </a:rPr>
              <a:t>.”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7B8502E0-B365-451E-A47D-E431CDEC2E29}"/>
              </a:ext>
            </a:extLst>
          </p:cNvPr>
          <p:cNvGrpSpPr/>
          <p:nvPr/>
        </p:nvGrpSpPr>
        <p:grpSpPr>
          <a:xfrm>
            <a:off x="3927" y="5593291"/>
            <a:ext cx="1196223" cy="1264709"/>
            <a:chOff x="3927" y="5593291"/>
            <a:chExt cx="1196223" cy="1264709"/>
          </a:xfrm>
        </p:grpSpPr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80854194-D76B-48D6-BFFF-FF429DFBF967}"/>
                </a:ext>
              </a:extLst>
            </p:cNvPr>
            <p:cNvSpPr/>
            <p:nvPr/>
          </p:nvSpPr>
          <p:spPr>
            <a:xfrm>
              <a:off x="800100" y="5593291"/>
              <a:ext cx="400050" cy="30151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B400CBA-E7C9-49EF-B821-A9F0C3E33F3D}"/>
                </a:ext>
              </a:extLst>
            </p:cNvPr>
            <p:cNvSpPr/>
            <p:nvPr/>
          </p:nvSpPr>
          <p:spPr>
            <a:xfrm>
              <a:off x="400050" y="6188053"/>
              <a:ext cx="400050" cy="30151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C92EFF3F-69B3-4DD5-8914-6B664AC47F9E}"/>
                </a:ext>
              </a:extLst>
            </p:cNvPr>
            <p:cNvSpPr/>
            <p:nvPr/>
          </p:nvSpPr>
          <p:spPr>
            <a:xfrm>
              <a:off x="3927" y="6556488"/>
              <a:ext cx="400050" cy="30151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D38D5CE6-C952-4EB1-9B5A-FA5C61234F8F}"/>
              </a:ext>
            </a:extLst>
          </p:cNvPr>
          <p:cNvGrpSpPr/>
          <p:nvPr/>
        </p:nvGrpSpPr>
        <p:grpSpPr>
          <a:xfrm>
            <a:off x="6490607" y="5593291"/>
            <a:ext cx="534263" cy="1264709"/>
            <a:chOff x="6490607" y="5593291"/>
            <a:chExt cx="534263" cy="1247771"/>
          </a:xfrm>
          <a:solidFill>
            <a:schemeClr val="bg1"/>
          </a:solidFill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07F4EC03-E512-47AB-8FEF-0F45C37C46B9}"/>
                </a:ext>
              </a:extLst>
            </p:cNvPr>
            <p:cNvSpPr/>
            <p:nvPr/>
          </p:nvSpPr>
          <p:spPr>
            <a:xfrm>
              <a:off x="6490607" y="5593291"/>
              <a:ext cx="518852" cy="301512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983D2C6C-A287-4FA6-81E8-F4B8BE606CE2}"/>
                </a:ext>
              </a:extLst>
            </p:cNvPr>
            <p:cNvSpPr/>
            <p:nvPr/>
          </p:nvSpPr>
          <p:spPr>
            <a:xfrm>
              <a:off x="6609409" y="6171816"/>
              <a:ext cx="400050" cy="301512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46193FDA-E152-4CFB-A152-33982DEEB529}"/>
                </a:ext>
              </a:extLst>
            </p:cNvPr>
            <p:cNvSpPr/>
            <p:nvPr/>
          </p:nvSpPr>
          <p:spPr>
            <a:xfrm>
              <a:off x="6624820" y="6539550"/>
              <a:ext cx="400050" cy="301512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6322AE0A-C023-41C9-A229-E92093E9E0DB}"/>
              </a:ext>
            </a:extLst>
          </p:cNvPr>
          <p:cNvGrpSpPr/>
          <p:nvPr/>
        </p:nvGrpSpPr>
        <p:grpSpPr>
          <a:xfrm>
            <a:off x="6679622" y="5669238"/>
            <a:ext cx="518852" cy="731632"/>
            <a:chOff x="6490607" y="5593291"/>
            <a:chExt cx="534263" cy="1247771"/>
          </a:xfrm>
          <a:solidFill>
            <a:schemeClr val="bg1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8D840D62-25CD-4C05-AAF8-B98E04B43B06}"/>
                </a:ext>
              </a:extLst>
            </p:cNvPr>
            <p:cNvSpPr/>
            <p:nvPr/>
          </p:nvSpPr>
          <p:spPr>
            <a:xfrm>
              <a:off x="6490607" y="5593291"/>
              <a:ext cx="518852" cy="301512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AE6F01AF-17AD-41C4-9BAB-2E5E8D74C225}"/>
                </a:ext>
              </a:extLst>
            </p:cNvPr>
            <p:cNvSpPr/>
            <p:nvPr/>
          </p:nvSpPr>
          <p:spPr>
            <a:xfrm>
              <a:off x="6609409" y="6171816"/>
              <a:ext cx="400050" cy="301512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958F6F8F-5E71-4D0C-86DA-49FC73B4CBCA}"/>
                </a:ext>
              </a:extLst>
            </p:cNvPr>
            <p:cNvSpPr/>
            <p:nvPr/>
          </p:nvSpPr>
          <p:spPr>
            <a:xfrm>
              <a:off x="6624820" y="6539550"/>
              <a:ext cx="400050" cy="301512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1EC1E619-2701-4FFA-9064-6FDDD7B14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2475" y="3419475"/>
            <a:ext cx="19050" cy="1905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73CEBD2D-B2E7-4AB7-9A9E-E8444DDF3B0E}"/>
              </a:ext>
            </a:extLst>
          </p:cNvPr>
          <p:cNvSpPr txBox="1"/>
          <p:nvPr/>
        </p:nvSpPr>
        <p:spPr>
          <a:xfrm>
            <a:off x="0" y="180025"/>
            <a:ext cx="58026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3600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  체인져블 </a:t>
            </a:r>
            <a:r>
              <a:rPr lang="en-US" altLang="ko-KR" sz="3600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SILL </a:t>
            </a:r>
            <a:r>
              <a:rPr lang="ko-KR" altLang="en-US" sz="3600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제안</a:t>
            </a:r>
            <a:endParaRPr lang="ko-KR" altLang="en-US" sz="3600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83620B6-1443-4FA3-B5DA-20BFB5B8D9C3}"/>
              </a:ext>
            </a:extLst>
          </p:cNvPr>
          <p:cNvSpPr txBox="1"/>
          <p:nvPr/>
        </p:nvSpPr>
        <p:spPr>
          <a:xfrm>
            <a:off x="462803" y="3701733"/>
            <a:ext cx="8938845" cy="3359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/>
              <a:t>국내 유명 건설사인 </a:t>
            </a:r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en-US" altLang="ko-KR" sz="2000" b="1" dirty="0"/>
              <a:t>“</a:t>
            </a:r>
            <a:r>
              <a:rPr lang="ko-KR" altLang="en-US" sz="2000" b="1" dirty="0"/>
              <a:t>삼성물산</a:t>
            </a:r>
            <a:r>
              <a:rPr lang="en-US" altLang="ko-KR" sz="2000" b="1" dirty="0"/>
              <a:t>”, “</a:t>
            </a:r>
            <a:r>
              <a:rPr lang="ko-KR" altLang="en-US" sz="2000" b="1" dirty="0"/>
              <a:t>포스코건설</a:t>
            </a:r>
            <a:r>
              <a:rPr lang="en-US" altLang="ko-KR" sz="2000" b="1" dirty="0"/>
              <a:t>”, “</a:t>
            </a:r>
            <a:r>
              <a:rPr lang="ko-KR" altLang="en-US" sz="2000" b="1" dirty="0"/>
              <a:t>대우건설</a:t>
            </a:r>
            <a:r>
              <a:rPr lang="en-US" altLang="ko-KR" sz="2000" b="1" dirty="0"/>
              <a:t>”, “</a:t>
            </a:r>
            <a:r>
              <a:rPr lang="ko-KR" altLang="en-US" sz="2000" b="1" dirty="0"/>
              <a:t>롯데건설</a:t>
            </a:r>
            <a:r>
              <a:rPr lang="en-US" altLang="ko-KR" sz="2000" b="1" dirty="0"/>
              <a:t>”,”</a:t>
            </a:r>
            <a:r>
              <a:rPr lang="ko-KR" altLang="en-US" sz="2000" b="1" dirty="0"/>
              <a:t>한화건설</a:t>
            </a:r>
            <a:r>
              <a:rPr lang="en-US" altLang="ko-KR" sz="2000" b="1" dirty="0"/>
              <a:t>”, “</a:t>
            </a:r>
            <a:r>
              <a:rPr lang="ko-KR" altLang="en-US" sz="2000" b="1" dirty="0"/>
              <a:t>호반건설</a:t>
            </a:r>
            <a:r>
              <a:rPr lang="en-US" altLang="ko-KR" sz="2000" b="1" dirty="0"/>
              <a:t>” </a:t>
            </a:r>
            <a:r>
              <a:rPr lang="ko-KR" altLang="en-US" sz="2000" b="1" dirty="0"/>
              <a:t>등에서 이미 적용하고 있습니다</a:t>
            </a:r>
            <a:r>
              <a:rPr lang="en-US" altLang="ko-KR" sz="2000" b="1" dirty="0"/>
              <a:t>.</a:t>
            </a:r>
          </a:p>
          <a:p>
            <a:pPr>
              <a:lnSpc>
                <a:spcPct val="150000"/>
              </a:lnSpc>
            </a:pPr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en-US" altLang="ko-KR" sz="2000" b="1" dirty="0"/>
              <a:t>1</a:t>
            </a:r>
            <a:r>
              <a:rPr lang="ko-KR" altLang="en-US" sz="2000" b="1" dirty="0" err="1"/>
              <a:t>만여세대가</a:t>
            </a:r>
            <a:r>
              <a:rPr lang="ko-KR" altLang="en-US" sz="2000" b="1" dirty="0"/>
              <a:t> 넘는 국내 최대의 재건축 현장인 둔촌 주공현장에서도</a:t>
            </a:r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ko-KR" altLang="en-US" sz="2000" b="1" dirty="0"/>
              <a:t>현대건설</a:t>
            </a:r>
            <a:r>
              <a:rPr lang="en-US" altLang="ko-KR" sz="2000" b="1" dirty="0"/>
              <a:t>,</a:t>
            </a:r>
            <a:r>
              <a:rPr lang="ko-KR" altLang="en-US" sz="2000" b="1" dirty="0"/>
              <a:t>현대산업개발</a:t>
            </a:r>
            <a:r>
              <a:rPr lang="en-US" altLang="ko-KR" sz="2000" b="1" dirty="0"/>
              <a:t>,</a:t>
            </a:r>
            <a:r>
              <a:rPr lang="ko-KR" altLang="en-US" sz="2000" b="1" dirty="0"/>
              <a:t>대우건설</a:t>
            </a:r>
            <a:r>
              <a:rPr lang="en-US" altLang="ko-KR" sz="2000" b="1" dirty="0"/>
              <a:t>,</a:t>
            </a:r>
            <a:r>
              <a:rPr lang="ko-KR" altLang="en-US" sz="2000" b="1" dirty="0"/>
              <a:t>롯데건설에서 적용 중에 있습니다</a:t>
            </a:r>
            <a:r>
              <a:rPr lang="en-US" altLang="ko-KR" sz="2000" b="1" dirty="0"/>
              <a:t>.</a:t>
            </a:r>
          </a:p>
          <a:p>
            <a:pPr>
              <a:lnSpc>
                <a:spcPct val="150000"/>
              </a:lnSpc>
            </a:pPr>
            <a:endParaRPr lang="en-US" altLang="ko-KR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129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5">
            <a:extLst>
              <a:ext uri="{FF2B5EF4-FFF2-40B4-BE49-F238E27FC236}">
                <a16:creationId xmlns:a16="http://schemas.microsoft.com/office/drawing/2014/main" id="{592D699E-F8D5-464F-860E-6BC01AEC3D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6506" y="1835997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Rectangle 29">
            <a:extLst>
              <a:ext uri="{FF2B5EF4-FFF2-40B4-BE49-F238E27FC236}">
                <a16:creationId xmlns:a16="http://schemas.microsoft.com/office/drawing/2014/main" id="{5D2044A4-0422-4E94-9557-35CFFC129A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6506" y="1835997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95E1AFB6-7D2B-4189-B1B6-E8E12B2A0700}"/>
              </a:ext>
            </a:extLst>
          </p:cNvPr>
          <p:cNvGrpSpPr/>
          <p:nvPr/>
        </p:nvGrpSpPr>
        <p:grpSpPr>
          <a:xfrm>
            <a:off x="755369" y="965098"/>
            <a:ext cx="3314607" cy="1920008"/>
            <a:chOff x="396781" y="1262463"/>
            <a:chExt cx="4265026" cy="2566686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7BDB3C96-3756-445E-BA6F-FE70457565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8987" t="14082" r="15875" b="22648"/>
            <a:stretch/>
          </p:blipFill>
          <p:spPr>
            <a:xfrm>
              <a:off x="396781" y="1262463"/>
              <a:ext cx="4265026" cy="2566686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A1D85D4-0E4B-4D45-A35F-A8DCD4E4ADB3}"/>
                </a:ext>
              </a:extLst>
            </p:cNvPr>
            <p:cNvSpPr txBox="1"/>
            <p:nvPr/>
          </p:nvSpPr>
          <p:spPr>
            <a:xfrm>
              <a:off x="654772" y="3299016"/>
              <a:ext cx="1341474" cy="3497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ko-KR" sz="1100" kern="100" dirty="0">
                  <a:solidFill>
                    <a:schemeClr val="bg1"/>
                  </a:solidFill>
                  <a:effectLst/>
                  <a:latin typeface="+mn-ea"/>
                  <a:cs typeface="Times New Roman" panose="02020603050405020304" pitchFamily="18" charset="0"/>
                </a:rPr>
                <a:t>건축</a:t>
              </a:r>
              <a:r>
                <a:rPr lang="ko-KR" altLang="en-US" sz="1100" kern="100" dirty="0">
                  <a:solidFill>
                    <a:schemeClr val="bg1"/>
                  </a:solidFill>
                  <a:effectLst/>
                  <a:latin typeface="+mn-ea"/>
                  <a:cs typeface="Times New Roman" panose="02020603050405020304" pitchFamily="18" charset="0"/>
                </a:rPr>
                <a:t>바닥마감</a:t>
              </a:r>
              <a:endParaRPr lang="ko-KR" altLang="en-US" sz="1100" dirty="0">
                <a:solidFill>
                  <a:schemeClr val="bg1"/>
                </a:solidFill>
              </a:endParaRPr>
            </a:p>
          </p:txBody>
        </p:sp>
        <p:cxnSp>
          <p:nvCxnSpPr>
            <p:cNvPr id="8" name="직선 화살표 연결선 7">
              <a:extLst>
                <a:ext uri="{FF2B5EF4-FFF2-40B4-BE49-F238E27FC236}">
                  <a16:creationId xmlns:a16="http://schemas.microsoft.com/office/drawing/2014/main" id="{9F4C082B-22DA-4F46-9EC3-8E2F0B68959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256506" y="2875677"/>
              <a:ext cx="113877" cy="47313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화살표 연결선 15">
              <a:extLst>
                <a:ext uri="{FF2B5EF4-FFF2-40B4-BE49-F238E27FC236}">
                  <a16:creationId xmlns:a16="http://schemas.microsoft.com/office/drawing/2014/main" id="{835BF6CD-D0EE-4D6C-972D-834573F3574C}"/>
                </a:ext>
              </a:extLst>
            </p:cNvPr>
            <p:cNvCxnSpPr>
              <a:cxnSpLocks/>
            </p:cNvCxnSpPr>
            <p:nvPr/>
          </p:nvCxnSpPr>
          <p:spPr>
            <a:xfrm>
              <a:off x="1972339" y="1644238"/>
              <a:ext cx="439332" cy="378531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화살표 연결선 19">
              <a:extLst>
                <a:ext uri="{FF2B5EF4-FFF2-40B4-BE49-F238E27FC236}">
                  <a16:creationId xmlns:a16="http://schemas.microsoft.com/office/drawing/2014/main" id="{7AA81C8B-09B5-4CB8-BD7A-2F0F65ADA6C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762786" y="2080118"/>
              <a:ext cx="189509" cy="289813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3004F0F-A101-4848-B348-0DD497AA6286}"/>
                </a:ext>
              </a:extLst>
            </p:cNvPr>
            <p:cNvSpPr txBox="1"/>
            <p:nvPr/>
          </p:nvSpPr>
          <p:spPr>
            <a:xfrm>
              <a:off x="1554639" y="1408421"/>
              <a:ext cx="1048335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200" kern="100" dirty="0">
                  <a:solidFill>
                    <a:schemeClr val="bg1"/>
                  </a:solidFill>
                  <a:latin typeface="+mn-ea"/>
                  <a:cs typeface="Times New Roman" panose="02020603050405020304" pitchFamily="18" charset="0"/>
                </a:rPr>
                <a:t>디바이더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35D1B65-11C5-4CA8-BEF4-5561BE2C738B}"/>
                </a:ext>
              </a:extLst>
            </p:cNvPr>
            <p:cNvSpPr txBox="1"/>
            <p:nvPr/>
          </p:nvSpPr>
          <p:spPr>
            <a:xfrm>
              <a:off x="3506654" y="3468563"/>
              <a:ext cx="1048335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200" kern="100" dirty="0" err="1">
                  <a:solidFill>
                    <a:schemeClr val="bg1"/>
                  </a:solidFill>
                  <a:latin typeface="+mn-ea"/>
                  <a:cs typeface="Times New Roman" panose="02020603050405020304" pitchFamily="18" charset="0"/>
                </a:rPr>
                <a:t>브라케트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5576258D-8DC8-44C2-99C2-FB181B13C27C}"/>
              </a:ext>
            </a:extLst>
          </p:cNvPr>
          <p:cNvSpPr txBox="1"/>
          <p:nvPr/>
        </p:nvSpPr>
        <p:spPr>
          <a:xfrm>
            <a:off x="2913403" y="1755130"/>
            <a:ext cx="121033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체인져블 </a:t>
            </a:r>
            <a:r>
              <a:rPr lang="en-US" altLang="ko-KR" sz="12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SILL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236A25C9-D202-4888-93BB-6FD3E6E036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704" r="11826" b="505"/>
          <a:stretch/>
        </p:blipFill>
        <p:spPr>
          <a:xfrm>
            <a:off x="4708321" y="1519539"/>
            <a:ext cx="2553801" cy="2729556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BBB4D424-69DF-4EFF-B3D0-52F8C035D4C3}"/>
              </a:ext>
            </a:extLst>
          </p:cNvPr>
          <p:cNvGrpSpPr/>
          <p:nvPr/>
        </p:nvGrpSpPr>
        <p:grpSpPr>
          <a:xfrm>
            <a:off x="760009" y="3057287"/>
            <a:ext cx="3314607" cy="1807486"/>
            <a:chOff x="396781" y="3956820"/>
            <a:chExt cx="4265026" cy="2670691"/>
          </a:xfrm>
        </p:grpSpPr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292E214D-9CAC-4234-ABDA-C1F232532C15}"/>
                </a:ext>
              </a:extLst>
            </p:cNvPr>
            <p:cNvGrpSpPr/>
            <p:nvPr/>
          </p:nvGrpSpPr>
          <p:grpSpPr>
            <a:xfrm>
              <a:off x="396781" y="3956820"/>
              <a:ext cx="4265026" cy="2670691"/>
              <a:chOff x="288235" y="1378795"/>
              <a:chExt cx="4746515" cy="3535107"/>
            </a:xfrm>
          </p:grpSpPr>
          <p:pic>
            <p:nvPicPr>
              <p:cNvPr id="21" name="그림 20">
                <a:extLst>
                  <a:ext uri="{FF2B5EF4-FFF2-40B4-BE49-F238E27FC236}">
                    <a16:creationId xmlns:a16="http://schemas.microsoft.com/office/drawing/2014/main" id="{6139F604-F2C6-4F64-AF36-58162780DEB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10066" t="6359" r="6503" b="15970"/>
              <a:stretch/>
            </p:blipFill>
            <p:spPr>
              <a:xfrm>
                <a:off x="288235" y="1378795"/>
                <a:ext cx="4746515" cy="3535107"/>
              </a:xfrm>
              <a:prstGeom prst="rect">
                <a:avLst/>
              </a:prstGeom>
            </p:spPr>
          </p:pic>
          <p:pic>
            <p:nvPicPr>
              <p:cNvPr id="24" name="그림 23">
                <a:extLst>
                  <a:ext uri="{FF2B5EF4-FFF2-40B4-BE49-F238E27FC236}">
                    <a16:creationId xmlns:a16="http://schemas.microsoft.com/office/drawing/2014/main" id="{8DCCB297-4C82-4A24-ADD5-8104492E709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5136" t="29938" r="46308" b="49733"/>
              <a:stretch/>
            </p:blipFill>
            <p:spPr>
              <a:xfrm>
                <a:off x="2282422" y="2843484"/>
                <a:ext cx="486823" cy="925335"/>
              </a:xfrm>
              <a:prstGeom prst="rect">
                <a:avLst/>
              </a:prstGeom>
            </p:spPr>
          </p:pic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7A4981F-73D8-4376-B2FC-2E5BF17BC525}"/>
                </a:ext>
              </a:extLst>
            </p:cNvPr>
            <p:cNvSpPr txBox="1"/>
            <p:nvPr/>
          </p:nvSpPr>
          <p:spPr>
            <a:xfrm>
              <a:off x="3432286" y="4283279"/>
              <a:ext cx="1229521" cy="4092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200" kern="100" dirty="0" err="1">
                  <a:solidFill>
                    <a:schemeClr val="bg1"/>
                  </a:solidFill>
                  <a:latin typeface="+mn-ea"/>
                  <a:cs typeface="Times New Roman" panose="02020603050405020304" pitchFamily="18" charset="0"/>
                </a:rPr>
                <a:t>승장도아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CBB15C5-AFB6-49D7-9699-43A56A5604A2}"/>
                </a:ext>
              </a:extLst>
            </p:cNvPr>
            <p:cNvSpPr txBox="1"/>
            <p:nvPr/>
          </p:nvSpPr>
          <p:spPr>
            <a:xfrm>
              <a:off x="1647521" y="4399037"/>
              <a:ext cx="955452" cy="4092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ko-KR" sz="1200" kern="100" dirty="0">
                  <a:solidFill>
                    <a:schemeClr val="bg1"/>
                  </a:solidFill>
                  <a:latin typeface="+mn-ea"/>
                  <a:cs typeface="Times New Roman" panose="02020603050405020304" pitchFamily="18" charset="0"/>
                </a:rPr>
                <a:t>JAMB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A414959C-1D94-48EC-B42E-70A99CD6B19A}"/>
              </a:ext>
            </a:extLst>
          </p:cNvPr>
          <p:cNvSpPr txBox="1"/>
          <p:nvPr/>
        </p:nvSpPr>
        <p:spPr>
          <a:xfrm>
            <a:off x="6458515" y="4669756"/>
            <a:ext cx="91927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조립완료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77877F8-2E50-450E-BA03-7D835110EA1C}"/>
              </a:ext>
            </a:extLst>
          </p:cNvPr>
          <p:cNvSpPr txBox="1"/>
          <p:nvPr/>
        </p:nvSpPr>
        <p:spPr>
          <a:xfrm>
            <a:off x="0" y="180025"/>
            <a:ext cx="58026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3600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  체인져블 </a:t>
            </a:r>
            <a:r>
              <a:rPr lang="en-US" altLang="ko-KR" sz="3600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SILL </a:t>
            </a:r>
            <a:r>
              <a:rPr lang="ko-KR" altLang="en-US" sz="3600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교체</a:t>
            </a:r>
            <a:endParaRPr lang="ko-KR" altLang="en-US" sz="3600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ED5923-ABA4-4637-9CE0-61EF37016A09}"/>
              </a:ext>
            </a:extLst>
          </p:cNvPr>
          <p:cNvSpPr/>
          <p:nvPr/>
        </p:nvSpPr>
        <p:spPr>
          <a:xfrm>
            <a:off x="781172" y="4990503"/>
            <a:ext cx="7581656" cy="878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/>
              <a:t>특허등록이 완료된 기술 제품으로써 일체형의 </a:t>
            </a:r>
            <a:r>
              <a:rPr lang="en-US" altLang="ko-KR" b="1" dirty="0"/>
              <a:t>SILL </a:t>
            </a:r>
            <a:r>
              <a:rPr lang="ko-KR" altLang="en-US" b="1" dirty="0"/>
              <a:t>구조를 분리판을 사용하여 </a:t>
            </a:r>
            <a:r>
              <a:rPr lang="en-US" altLang="ko-KR" b="1" dirty="0"/>
              <a:t>“</a:t>
            </a:r>
            <a:r>
              <a:rPr lang="ko-KR" altLang="en-US" b="1" dirty="0"/>
              <a:t>교체 및 조립</a:t>
            </a:r>
            <a:r>
              <a:rPr lang="en-US" altLang="ko-KR" b="1" dirty="0"/>
              <a:t>”</a:t>
            </a:r>
            <a:r>
              <a:rPr lang="ko-KR" altLang="en-US" b="1" dirty="0"/>
              <a:t>이 </a:t>
            </a:r>
            <a:r>
              <a:rPr lang="ko-KR" altLang="en-US" b="1" dirty="0" err="1"/>
              <a:t>가능토록</a:t>
            </a:r>
            <a:r>
              <a:rPr lang="ko-KR" altLang="en-US" b="1" dirty="0"/>
              <a:t> 하였습니다</a:t>
            </a:r>
            <a:r>
              <a:rPr lang="en-US" altLang="ko-KR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24378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D3340AD0-7EC5-4B2E-B38F-4C9C4F75C26E}"/>
              </a:ext>
            </a:extLst>
          </p:cNvPr>
          <p:cNvSpPr txBox="1">
            <a:spLocks/>
          </p:cNvSpPr>
          <p:nvPr/>
        </p:nvSpPr>
        <p:spPr>
          <a:xfrm>
            <a:off x="416733" y="1197991"/>
            <a:ext cx="8498667" cy="469662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1.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입주민에게 깨끗한 </a:t>
            </a:r>
            <a:r>
              <a:rPr lang="ko-KR" altLang="en-US" sz="2000" b="1" i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승장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SILL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을 공급하여</a:t>
            </a:r>
            <a:r>
              <a:rPr lang="ko-KR" altLang="en-US" sz="2000" b="1" i="1" dirty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i="1" dirty="0" err="1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입주시</a:t>
            </a:r>
            <a:r>
              <a:rPr lang="ko-KR" altLang="en-US" sz="2000" b="1" i="1" dirty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중고품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이라는 민원을</a:t>
            </a:r>
            <a:r>
              <a:rPr lang="ko-KR" altLang="en-US" sz="2000" b="1" i="1" dirty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2000" b="1" i="1" dirty="0">
              <a:solidFill>
                <a:srgbClr val="0000F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l"/>
            <a:r>
              <a:rPr lang="en-US" altLang="ko-KR" sz="2000" b="1" i="1" dirty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사전에 방지하고 </a:t>
            </a:r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i="1" dirty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고객 만족도를 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높일 수 있다</a:t>
            </a:r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    </a:t>
            </a:r>
          </a:p>
          <a:p>
            <a:pPr algn="l"/>
            <a:endParaRPr lang="en-US" altLang="ko-KR" sz="2000" b="1" i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l"/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2000" b="1" i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교체시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i="1" dirty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시간 및 비용을 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줄이고 </a:t>
            </a:r>
            <a:r>
              <a:rPr lang="ko-KR" altLang="en-US" sz="2000" b="1" i="1" dirty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산업폐기물 및 건축 </a:t>
            </a:r>
            <a:r>
              <a:rPr lang="ko-KR" altLang="en-US" sz="2000" b="1" i="1" dirty="0" err="1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재마감등</a:t>
            </a:r>
            <a:r>
              <a:rPr lang="ko-KR" altLang="en-US" sz="2000" b="1" i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의</a:t>
            </a:r>
            <a:endParaRPr lang="en-US" altLang="ko-KR" sz="2000" b="1" i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l"/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불필요한 공정을 줄일 수 있습니다</a:t>
            </a:r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algn="l"/>
            <a:endParaRPr lang="en-US" altLang="ko-KR" sz="2000" b="1" i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l"/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기존 엘리베이터 제조사에서 사용하던 </a:t>
            </a:r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SILL 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구조 변경없이 적용이</a:t>
            </a:r>
            <a:endParaRPr lang="en-US" altLang="ko-KR" sz="2000" b="1" i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l"/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가능합니다</a:t>
            </a:r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algn="l"/>
            <a:endParaRPr lang="en-US" altLang="ko-KR" sz="2000" b="1" i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l"/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4. 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한번 적용함으로써 </a:t>
            </a:r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SILL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의 파손 및 변형 시  </a:t>
            </a:r>
            <a:r>
              <a:rPr lang="ko-KR" altLang="en-US" sz="2000" b="1" i="1" dirty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해당 호기만 교체 가</a:t>
            </a:r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가능하고</a:t>
            </a:r>
            <a:endParaRPr lang="en-US" altLang="ko-KR" sz="2000" b="1" i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l"/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또한 </a:t>
            </a:r>
            <a:r>
              <a:rPr lang="ko-KR" altLang="en-US" sz="2000" b="1" i="1" dirty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지속적인 적용이 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가능합니다</a:t>
            </a:r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algn="l"/>
            <a:endParaRPr lang="en-US" altLang="ko-KR" sz="2000" b="1" i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l"/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5. </a:t>
            </a:r>
            <a:r>
              <a:rPr lang="ko-KR" altLang="en-US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엘리베이터 공사용 사용시에도 별도의 보양이 필요 없습니다</a:t>
            </a:r>
            <a:r>
              <a:rPr lang="en-US" altLang="ko-KR" sz="2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algn="l"/>
            <a:endParaRPr lang="ko-KR" altLang="en-US" sz="2000" b="1" i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C994B9-42A3-4BBB-B7F3-3A9D324E884A}"/>
              </a:ext>
            </a:extLst>
          </p:cNvPr>
          <p:cNvSpPr txBox="1"/>
          <p:nvPr/>
        </p:nvSpPr>
        <p:spPr>
          <a:xfrm>
            <a:off x="0" y="180025"/>
            <a:ext cx="58026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3600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  </a:t>
            </a:r>
            <a:r>
              <a:rPr lang="ko-KR" altLang="en-US" sz="3600" b="1" i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체인져블</a:t>
            </a:r>
            <a:r>
              <a:rPr lang="ko-KR" altLang="en-US" sz="3600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 장점</a:t>
            </a:r>
            <a:endParaRPr lang="ko-KR" altLang="en-US" sz="3600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382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8240</TotalTime>
  <Words>213</Words>
  <Application>Microsoft Office PowerPoint</Application>
  <PresentationFormat>화면 슬라이드 쇼(4:3)</PresentationFormat>
  <Paragraphs>33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0" baseType="lpstr">
      <vt:lpstr>나눔고딕</vt:lpstr>
      <vt:lpstr>맑은 고딕</vt:lpstr>
      <vt:lpstr>Arial</vt:lpstr>
      <vt:lpstr>Arial Black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fil</dc:creator>
  <cp:lastModifiedBy>종철 장</cp:lastModifiedBy>
  <cp:revision>411</cp:revision>
  <dcterms:created xsi:type="dcterms:W3CDTF">2020-02-24T13:32:01Z</dcterms:created>
  <dcterms:modified xsi:type="dcterms:W3CDTF">2023-10-15T23:58:27Z</dcterms:modified>
</cp:coreProperties>
</file>